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9"/>
  </p:notesMasterIdLst>
  <p:handoutMasterIdLst>
    <p:handoutMasterId r:id="rId20"/>
  </p:handoutMasterIdLst>
  <p:sldIdLst>
    <p:sldId id="259" r:id="rId5"/>
    <p:sldId id="260" r:id="rId6"/>
    <p:sldId id="261" r:id="rId7"/>
    <p:sldId id="270" r:id="rId8"/>
    <p:sldId id="271" r:id="rId9"/>
    <p:sldId id="273" r:id="rId10"/>
    <p:sldId id="272" r:id="rId11"/>
    <p:sldId id="277" r:id="rId12"/>
    <p:sldId id="279" r:id="rId13"/>
    <p:sldId id="278" r:id="rId14"/>
    <p:sldId id="282" r:id="rId15"/>
    <p:sldId id="280" r:id="rId16"/>
    <p:sldId id="281" r:id="rId17"/>
    <p:sldId id="274" r:id="rId1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F209DCD-F016-45AB-BCFF-C54C68452576}">
          <p14:sldIdLst>
            <p14:sldId id="259"/>
            <p14:sldId id="260"/>
            <p14:sldId id="261"/>
            <p14:sldId id="270"/>
            <p14:sldId id="271"/>
            <p14:sldId id="273"/>
            <p14:sldId id="272"/>
            <p14:sldId id="277"/>
            <p14:sldId id="279"/>
            <p14:sldId id="278"/>
            <p14:sldId id="282"/>
            <p14:sldId id="280"/>
            <p14:sldId id="281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F5091"/>
    <a:srgbClr val="503278"/>
    <a:srgbClr val="5A336F"/>
    <a:srgbClr val="765884"/>
    <a:srgbClr val="F2B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4660"/>
  </p:normalViewPr>
  <p:slideViewPr>
    <p:cSldViewPr snapToGrid="0">
      <p:cViewPr varScale="1">
        <p:scale>
          <a:sx n="76" d="100"/>
          <a:sy n="76" d="100"/>
        </p:scale>
        <p:origin x="696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300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35BDC46-4331-454D-B6DA-CC87CCD14DB5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E56616D-76C2-4BB5-80C8-760DA70EA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553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37D0D76-27B4-4C7C-A83A-6CA631507FE4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592E723-F28B-403D-A8B9-069F86F64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92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2E723-F28B-403D-A8B9-069F86F64F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2735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2E723-F28B-403D-A8B9-069F86F64F0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789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2E723-F28B-403D-A8B9-069F86F64F0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20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2E723-F28B-403D-A8B9-069F86F64F0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3322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2E723-F28B-403D-A8B9-069F86F64F0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0264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2E723-F28B-403D-A8B9-069F86F64F0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66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2E723-F28B-403D-A8B9-069F86F64F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94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2E723-F28B-403D-A8B9-069F86F64F0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188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2E723-F28B-403D-A8B9-069F86F64F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9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2E723-F28B-403D-A8B9-069F86F64F0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41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2E723-F28B-403D-A8B9-069F86F64F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24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2E723-F28B-403D-A8B9-069F86F64F0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7980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2E723-F28B-403D-A8B9-069F86F64F0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398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2E723-F28B-403D-A8B9-069F86F64F0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77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E7F7-9603-44BC-AE8B-EA10FDB3B77A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5670940"/>
            <a:ext cx="12192000" cy="1198605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5545570"/>
            <a:ext cx="12192000" cy="125370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45" y="188149"/>
            <a:ext cx="4370762" cy="723969"/>
          </a:xfrm>
          <a:prstGeom prst="rect">
            <a:avLst/>
          </a:prstGeom>
        </p:spPr>
      </p:pic>
      <p:sp>
        <p:nvSpPr>
          <p:cNvPr id="13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208545" y="6084115"/>
            <a:ext cx="2072529" cy="419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Month Year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657225" y="1828800"/>
            <a:ext cx="6415088" cy="5619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baseline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Insert Title Here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657225" y="2566988"/>
            <a:ext cx="4751388" cy="149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rgbClr val="6F509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Insert subtitle(s)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272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5670940"/>
            <a:ext cx="12192000" cy="1198605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545570"/>
            <a:ext cx="12192000" cy="125370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1946" y="6338276"/>
            <a:ext cx="1729442" cy="440281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611911" y="982076"/>
            <a:ext cx="7045325" cy="511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baseline="0"/>
            </a:lvl1pPr>
          </a:lstStyle>
          <a:p>
            <a:pPr lvl="0"/>
            <a:r>
              <a:rPr lang="en-US" dirty="0"/>
              <a:t>Contact Person Information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11911" y="1905000"/>
            <a:ext cx="2887193" cy="4736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i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Contact Us: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611911" y="2406183"/>
            <a:ext cx="3132137" cy="768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rgbClr val="503278"/>
                </a:solidFill>
              </a:defRPr>
            </a:lvl1pPr>
          </a:lstStyle>
          <a:p>
            <a:pPr lvl="0"/>
            <a:r>
              <a:rPr lang="en-US" dirty="0"/>
              <a:t>Email Address(</a:t>
            </a:r>
            <a:r>
              <a:rPr lang="en-US" dirty="0" err="1"/>
              <a:t>es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46190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773192"/>
            <a:ext cx="10515600" cy="1052434"/>
          </a:xfrm>
        </p:spPr>
        <p:txBody>
          <a:bodyPr/>
          <a:lstStyle>
            <a:lvl1pPr>
              <a:defRPr b="0">
                <a:solidFill>
                  <a:srgbClr val="503278"/>
                </a:solidFill>
                <a:latin typeface="+mj-lt"/>
              </a:defRPr>
            </a:lvl1pPr>
          </a:lstStyle>
          <a:p>
            <a:r>
              <a:rPr lang="en-US" b="1" dirty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Text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6352627"/>
            <a:ext cx="1954776" cy="439658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Put Date Here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8621486" y="185719"/>
            <a:ext cx="3336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9B235A3-0D85-4059-91E2-0DDBFD540D92}" type="slidenum">
              <a:rPr lang="en-US" sz="1600" smtClean="0">
                <a:solidFill>
                  <a:schemeClr val="bg1"/>
                </a:solidFill>
              </a:rPr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424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0">
                <a:solidFill>
                  <a:srgbClr val="503278"/>
                </a:solidFill>
                <a:latin typeface="+mj-lt"/>
              </a:defRPr>
            </a:lvl1pPr>
          </a:lstStyle>
          <a:p>
            <a:r>
              <a:rPr lang="en-US" b="1" dirty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Text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chemeClr val="bg1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6352627"/>
            <a:ext cx="1954776" cy="439658"/>
          </a:xfrm>
          <a:prstGeom prst="rect">
            <a:avLst/>
          </a:prstGeom>
        </p:spPr>
      </p:pic>
      <p:sp>
        <p:nvSpPr>
          <p:cNvPr id="11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Put Date Here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8621486" y="185719"/>
            <a:ext cx="3336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9B235A3-0D85-4059-91E2-0DDBFD540D92}" type="slidenum">
              <a:rPr lang="en-US" sz="1600" smtClean="0">
                <a:solidFill>
                  <a:schemeClr val="bg1"/>
                </a:solidFill>
              </a:rPr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081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656860"/>
            <a:ext cx="10515600" cy="1168765"/>
          </a:xfrm>
        </p:spPr>
        <p:txBody>
          <a:bodyPr/>
          <a:lstStyle>
            <a:lvl1pPr>
              <a:defRPr b="0">
                <a:solidFill>
                  <a:srgbClr val="503278"/>
                </a:solidFill>
                <a:latin typeface="+mj-lt"/>
              </a:defRPr>
            </a:lvl1pPr>
          </a:lstStyle>
          <a:p>
            <a:r>
              <a:rPr lang="en-US" b="1" dirty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Text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6352627"/>
            <a:ext cx="1954776" cy="439658"/>
          </a:xfrm>
          <a:prstGeom prst="rect">
            <a:avLst/>
          </a:prstGeom>
        </p:spPr>
      </p:pic>
      <p:sp>
        <p:nvSpPr>
          <p:cNvPr id="11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Put Date Here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8621486" y="185719"/>
            <a:ext cx="3336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9B235A3-0D85-4059-91E2-0DDBFD540D92}" type="slidenum">
              <a:rPr lang="en-US" sz="1600" smtClean="0">
                <a:solidFill>
                  <a:schemeClr val="bg1"/>
                </a:solidFill>
              </a:rPr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962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585817"/>
            <a:ext cx="10515600" cy="1004539"/>
          </a:xfrm>
        </p:spPr>
        <p:txBody>
          <a:bodyPr/>
          <a:lstStyle>
            <a:lvl1pPr>
              <a:defRPr b="0">
                <a:solidFill>
                  <a:srgbClr val="503278"/>
                </a:solidFill>
                <a:latin typeface="+mj-lt"/>
              </a:defRPr>
            </a:lvl1pPr>
          </a:lstStyle>
          <a:p>
            <a:r>
              <a:rPr lang="en-US" b="1" dirty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Text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level\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6352627"/>
            <a:ext cx="1954776" cy="439658"/>
          </a:xfrm>
          <a:prstGeom prst="rect">
            <a:avLst/>
          </a:prstGeom>
        </p:spPr>
      </p:pic>
      <p:sp>
        <p:nvSpPr>
          <p:cNvPr id="13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Put Date Here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8621486" y="185719"/>
            <a:ext cx="3336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9B235A3-0D85-4059-91E2-0DDBFD540D92}" type="slidenum">
              <a:rPr lang="en-US" sz="1600" smtClean="0">
                <a:solidFill>
                  <a:schemeClr val="bg1"/>
                </a:solidFill>
              </a:rPr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129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>
                <a:solidFill>
                  <a:srgbClr val="503278"/>
                </a:solidFill>
                <a:latin typeface="+mj-lt"/>
              </a:defRPr>
            </a:lvl1pPr>
          </a:lstStyle>
          <a:p>
            <a:r>
              <a:rPr lang="en-US" b="1" dirty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Text Here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6352627"/>
            <a:ext cx="1954776" cy="439658"/>
          </a:xfrm>
          <a:prstGeom prst="rect">
            <a:avLst/>
          </a:prstGeom>
        </p:spPr>
      </p:pic>
      <p:sp>
        <p:nvSpPr>
          <p:cNvPr id="9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Put Date Here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8621486" y="185719"/>
            <a:ext cx="3336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9B235A3-0D85-4059-91E2-0DDBFD540D92}" type="slidenum">
              <a:rPr lang="en-US" sz="1600" smtClean="0">
                <a:solidFill>
                  <a:schemeClr val="bg1"/>
                </a:solidFill>
              </a:rPr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423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6352627"/>
            <a:ext cx="1954776" cy="439658"/>
          </a:xfrm>
          <a:prstGeom prst="rect">
            <a:avLst/>
          </a:prstGeom>
        </p:spPr>
      </p:pic>
      <p:sp>
        <p:nvSpPr>
          <p:cNvPr id="8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Put Date Here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8621486" y="185719"/>
            <a:ext cx="3336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9B235A3-0D85-4059-91E2-0DDBFD540D92}" type="slidenum">
              <a:rPr lang="en-US" sz="1600" smtClean="0">
                <a:solidFill>
                  <a:schemeClr val="bg1"/>
                </a:solidFill>
              </a:rPr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55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816864"/>
            <a:ext cx="3932237" cy="1240535"/>
          </a:xfrm>
        </p:spPr>
        <p:txBody>
          <a:bodyPr anchor="b"/>
          <a:lstStyle>
            <a:lvl1pPr>
              <a:defRPr sz="3200">
                <a:solidFill>
                  <a:srgbClr val="503278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b="1" dirty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Text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816865"/>
            <a:ext cx="6172200" cy="5044186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6352627"/>
            <a:ext cx="1954776" cy="439658"/>
          </a:xfrm>
          <a:prstGeom prst="rect">
            <a:avLst/>
          </a:prstGeom>
        </p:spPr>
      </p:pic>
      <p:sp>
        <p:nvSpPr>
          <p:cNvPr id="11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Put Date Here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8621486" y="185719"/>
            <a:ext cx="3336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9B235A3-0D85-4059-91E2-0DDBFD540D92}" type="slidenum">
              <a:rPr lang="en-US" sz="1600" smtClean="0">
                <a:solidFill>
                  <a:schemeClr val="bg1"/>
                </a:solidFill>
              </a:rPr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861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01836"/>
            <a:ext cx="3932237" cy="1355563"/>
          </a:xfrm>
        </p:spPr>
        <p:txBody>
          <a:bodyPr anchor="b">
            <a:normAutofit/>
          </a:bodyPr>
          <a:lstStyle>
            <a:lvl1pPr>
              <a:defRPr sz="3200">
                <a:solidFill>
                  <a:srgbClr val="503278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01837"/>
            <a:ext cx="6172200" cy="51592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6352627"/>
            <a:ext cx="1954776" cy="439658"/>
          </a:xfrm>
          <a:prstGeom prst="rect">
            <a:avLst/>
          </a:prstGeom>
        </p:spPr>
      </p:pic>
      <p:sp>
        <p:nvSpPr>
          <p:cNvPr id="11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Put Date Here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8621486" y="185719"/>
            <a:ext cx="3336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9B235A3-0D85-4059-91E2-0DDBFD540D92}" type="slidenum">
              <a:rPr lang="en-US" sz="1600" smtClean="0">
                <a:solidFill>
                  <a:schemeClr val="bg1"/>
                </a:solidFill>
              </a:rPr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77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25757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DE7F7-9603-44BC-AE8B-EA10FDB3B77A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229FA-BA79-4B40-91A2-65580036B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631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MHRS@health.ny.gov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1915CR@health.ny.gov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June 18, 2018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657225" y="1518407"/>
            <a:ext cx="9938070" cy="880844"/>
          </a:xfrm>
        </p:spPr>
        <p:txBody>
          <a:bodyPr/>
          <a:lstStyle/>
          <a:p>
            <a:pPr algn="ctr"/>
            <a:r>
              <a:rPr lang="en-US" sz="4400" dirty="0"/>
              <a:t>Thank you for your Patience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73123" y="2776755"/>
            <a:ext cx="9622172" cy="2265027"/>
          </a:xfrm>
        </p:spPr>
        <p:txBody>
          <a:bodyPr/>
          <a:lstStyle/>
          <a:p>
            <a:pPr algn="ctr"/>
            <a:r>
              <a:rPr lang="en-US" sz="4000" dirty="0"/>
              <a:t>The TBI &amp; NHTD Cost Report Training webinar will begin shortly</a:t>
            </a:r>
          </a:p>
        </p:txBody>
      </p:sp>
    </p:spTree>
    <p:extLst>
      <p:ext uri="{BB962C8B-B14F-4D97-AF65-F5344CB8AC3E}">
        <p14:creationId xmlns:p14="http://schemas.microsoft.com/office/powerpoint/2010/main" val="1435326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724E3-4E39-4DB8-AF22-682D8013E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to Manual Based on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4F81C-43BE-41F3-AD12-CD4E1F804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088" y="2161185"/>
            <a:ext cx="10515600" cy="345105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To avoid confusion on what accounting method should be used, Section 4- “Methods of Accounting” has been removed.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All Cost Reports should be prepared using the accrual basis of accounting.</a:t>
            </a:r>
          </a:p>
          <a:p>
            <a:pPr>
              <a:lnSpc>
                <a:spcPct val="100000"/>
              </a:lnSpc>
            </a:pPr>
            <a:r>
              <a:rPr lang="en-US" dirty="0"/>
              <a:t>Program Manuals for TBI and NHTD can be accessed using link in Appendix G.</a:t>
            </a:r>
          </a:p>
          <a:p>
            <a:pPr>
              <a:lnSpc>
                <a:spcPct val="100000"/>
              </a:lnSpc>
            </a:pPr>
            <a:r>
              <a:rPr lang="en-US" dirty="0"/>
              <a:t>Appendix “H” has been added for a list of example “Non-allowable expenses”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D5C7C1-ADF2-4E24-BC1C-E51B260D3FF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June 18, 2018</a:t>
            </a:r>
          </a:p>
        </p:txBody>
      </p:sp>
    </p:spTree>
    <p:extLst>
      <p:ext uri="{BB962C8B-B14F-4D97-AF65-F5344CB8AC3E}">
        <p14:creationId xmlns:p14="http://schemas.microsoft.com/office/powerpoint/2010/main" val="2727956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8825D-C984-4D92-B128-A0DDB2185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Changes to Excel Template Based on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B5092-FEA7-4C0C-B74D-85B9FCF90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976" y="2066322"/>
            <a:ext cx="10515600" cy="390663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30 Hour Work Week Option added to CFR-4 </a:t>
            </a:r>
          </a:p>
          <a:p>
            <a:pPr>
              <a:lnSpc>
                <a:spcPct val="100000"/>
              </a:lnSpc>
            </a:pPr>
            <a:r>
              <a:rPr lang="en-US" dirty="0"/>
              <a:t>Option to report by multiple Provider IDs by service has been added</a:t>
            </a:r>
          </a:p>
          <a:p>
            <a:r>
              <a:rPr lang="en-US" dirty="0"/>
              <a:t>CFR-4, Agency Administration- A new column titled, “Agency Administration” has been added to CFR-4.</a:t>
            </a:r>
          </a:p>
          <a:p>
            <a:pPr lvl="1"/>
            <a:r>
              <a:rPr lang="en-US" dirty="0"/>
              <a:t>Please report ALL Agency Administration (Position Title Codes 600-699) in this column.</a:t>
            </a:r>
          </a:p>
          <a:p>
            <a:pPr lvl="1"/>
            <a:r>
              <a:rPr lang="en-US" dirty="0"/>
              <a:t>The total of this column will be pulled into CFR-3 Line 1 “Total Personal Services”</a:t>
            </a:r>
          </a:p>
          <a:p>
            <a:pPr lvl="1"/>
            <a:r>
              <a:rPr lang="en-US" dirty="0"/>
              <a:t>You do not need to report Agency Administration on a separate page.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0529B8-6B44-4F98-95CC-88D0D5A4A33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June 18, 2018</a:t>
            </a:r>
          </a:p>
        </p:txBody>
      </p:sp>
    </p:spTree>
    <p:extLst>
      <p:ext uri="{BB962C8B-B14F-4D97-AF65-F5344CB8AC3E}">
        <p14:creationId xmlns:p14="http://schemas.microsoft.com/office/powerpoint/2010/main" val="4019009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D90C928-7D5B-4EFD-BD09-FD6EF7FC0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033" y="255787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000" dirty="0"/>
              <a:t>Questions?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CFC637-C6E7-442A-8BA3-3D95F9CFEA3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June 18, 2018</a:t>
            </a:r>
          </a:p>
        </p:txBody>
      </p:sp>
    </p:spTree>
    <p:extLst>
      <p:ext uri="{BB962C8B-B14F-4D97-AF65-F5344CB8AC3E}">
        <p14:creationId xmlns:p14="http://schemas.microsoft.com/office/powerpoint/2010/main" val="3067849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ED079B-30AA-4DD3-B81B-5828006BF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Going Forward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8BD7082-9DA5-4498-A930-040DAE709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Slides and Final Materials will be made available by email blast</a:t>
            </a:r>
          </a:p>
          <a:p>
            <a:r>
              <a:rPr lang="en-US" dirty="0"/>
              <a:t>Rate Questions should not be directed to the 1915CR mailbox. Rate questions should be directed to </a:t>
            </a:r>
            <a:r>
              <a:rPr lang="en-US" dirty="0">
                <a:hlinkClick r:id="rId3"/>
              </a:rPr>
              <a:t>MHRS@health.ny.gov</a:t>
            </a:r>
            <a:r>
              <a:rPr lang="en-US" dirty="0"/>
              <a:t> </a:t>
            </a:r>
          </a:p>
          <a:p>
            <a:r>
              <a:rPr lang="en-US" dirty="0"/>
              <a:t>Any contact updates should be sent to 1915CR mailbox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7B8DC3-A0BB-4248-9A04-F1392C92027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June 18, 2018</a:t>
            </a:r>
          </a:p>
        </p:txBody>
      </p:sp>
    </p:spTree>
    <p:extLst>
      <p:ext uri="{BB962C8B-B14F-4D97-AF65-F5344CB8AC3E}">
        <p14:creationId xmlns:p14="http://schemas.microsoft.com/office/powerpoint/2010/main" val="3194039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200" y="1107347"/>
            <a:ext cx="10515600" cy="551995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Further questions/comments should be e-mailed to:</a:t>
            </a:r>
            <a:br>
              <a:rPr lang="en-US" dirty="0"/>
            </a:br>
            <a:br>
              <a:rPr lang="en-US" dirty="0"/>
            </a:br>
            <a:r>
              <a:rPr lang="en-US" dirty="0">
                <a:hlinkClick r:id="rId3"/>
              </a:rPr>
              <a:t>1915CR@health.ny.gov</a:t>
            </a:r>
            <a:br>
              <a:rPr lang="en-US" dirty="0"/>
            </a:br>
            <a:br>
              <a:rPr lang="en-US" dirty="0"/>
            </a:br>
            <a:r>
              <a:rPr lang="en-US" dirty="0"/>
              <a:t>Responses will be provided</a:t>
            </a:r>
            <a:br>
              <a:rPr lang="en-US" dirty="0"/>
            </a:br>
            <a:br>
              <a:rPr lang="en-US" dirty="0"/>
            </a:br>
            <a:endParaRPr lang="en-US" sz="60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June 18, 2018</a:t>
            </a:r>
          </a:p>
        </p:txBody>
      </p:sp>
    </p:spTree>
    <p:extLst>
      <p:ext uri="{BB962C8B-B14F-4D97-AF65-F5344CB8AC3E}">
        <p14:creationId xmlns:p14="http://schemas.microsoft.com/office/powerpoint/2010/main" val="358632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88072" y="1252189"/>
            <a:ext cx="10515600" cy="2852737"/>
          </a:xfrm>
        </p:spPr>
        <p:txBody>
          <a:bodyPr/>
          <a:lstStyle/>
          <a:p>
            <a:r>
              <a:rPr lang="en-US" dirty="0"/>
              <a:t>TBI &amp; NHTD 1915c Medicaid Waivers Cost Report Training Webinar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>
                <a:solidFill>
                  <a:schemeClr val="tx1"/>
                </a:solidFill>
              </a:rPr>
              <a:t>June 18 2018</a:t>
            </a:r>
          </a:p>
          <a:p>
            <a:r>
              <a:rPr lang="en-US" sz="1800" dirty="0">
                <a:solidFill>
                  <a:schemeClr val="tx1"/>
                </a:solidFill>
              </a:rPr>
              <a:t>11:00-12:30 PM</a:t>
            </a:r>
          </a:p>
          <a:p>
            <a:r>
              <a:rPr lang="en-US" sz="1800" dirty="0">
                <a:solidFill>
                  <a:schemeClr val="tx1"/>
                </a:solidFill>
              </a:rPr>
              <a:t>Presented By: NYS Department of Health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June 18, 2018</a:t>
            </a:r>
          </a:p>
        </p:txBody>
      </p:sp>
    </p:spTree>
    <p:extLst>
      <p:ext uri="{BB962C8B-B14F-4D97-AF65-F5344CB8AC3E}">
        <p14:creationId xmlns:p14="http://schemas.microsoft.com/office/powerpoint/2010/main" val="3350201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23569" y="2052718"/>
            <a:ext cx="10630231" cy="3186592"/>
          </a:xfrm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en-US" dirty="0"/>
              <a:t>Review Introduction to Cost Report Implementation</a:t>
            </a:r>
          </a:p>
          <a:p>
            <a:pPr>
              <a:lnSpc>
                <a:spcPct val="150000"/>
              </a:lnSpc>
            </a:pPr>
            <a:r>
              <a:rPr lang="en-US" dirty="0"/>
              <a:t>Review Changes Made to Manual and Excel Template, Based on Provider Feedback</a:t>
            </a:r>
          </a:p>
          <a:p>
            <a:pPr>
              <a:lnSpc>
                <a:spcPct val="150000"/>
              </a:lnSpc>
            </a:pPr>
            <a:r>
              <a:rPr lang="en-US" dirty="0"/>
              <a:t>Q&amp;A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June 18, 2018</a:t>
            </a:r>
          </a:p>
        </p:txBody>
      </p:sp>
    </p:spTree>
    <p:extLst>
      <p:ext uri="{BB962C8B-B14F-4D97-AF65-F5344CB8AC3E}">
        <p14:creationId xmlns:p14="http://schemas.microsoft.com/office/powerpoint/2010/main" val="2239572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12648" y="1572768"/>
            <a:ext cx="10515600" cy="2743200"/>
          </a:xfrm>
        </p:spPr>
        <p:txBody>
          <a:bodyPr anchor="t"/>
          <a:lstStyle/>
          <a:p>
            <a:pPr algn="ctr"/>
            <a:br>
              <a:rPr lang="en-US" dirty="0"/>
            </a:br>
            <a:r>
              <a:rPr lang="en-US" dirty="0"/>
              <a:t>Cost Report Implementation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June 18, 2018</a:t>
            </a:r>
          </a:p>
        </p:txBody>
      </p:sp>
    </p:spTree>
    <p:extLst>
      <p:ext uri="{BB962C8B-B14F-4D97-AF65-F5344CB8AC3E}">
        <p14:creationId xmlns:p14="http://schemas.microsoft.com/office/powerpoint/2010/main" val="3356947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Consolidated Fiscal Reporting (CFR)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663649"/>
            <a:ext cx="10515600" cy="474553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Approval of the applications by CMS requires the implementation of cost reporting for both the NHTD and TBI 1915c waiver programs</a:t>
            </a:r>
          </a:p>
          <a:p>
            <a:pPr>
              <a:lnSpc>
                <a:spcPct val="100000"/>
              </a:lnSpc>
            </a:pPr>
            <a:r>
              <a:rPr lang="en-US" dirty="0"/>
              <a:t>The CFR is the report utilized by all governmental and non-governmental providers to communicate annual costs incurred as a result of operating 1915c waiver services</a:t>
            </a:r>
          </a:p>
          <a:p>
            <a:pPr>
              <a:lnSpc>
                <a:spcPct val="100000"/>
              </a:lnSpc>
            </a:pPr>
            <a:r>
              <a:rPr lang="en-US" dirty="0"/>
              <a:t>The year end cost report is used to set rates and analyze the appropriateness of fees and contracts</a:t>
            </a:r>
          </a:p>
          <a:p>
            <a:pPr>
              <a:lnSpc>
                <a:spcPct val="100000"/>
              </a:lnSpc>
            </a:pPr>
            <a:r>
              <a:rPr lang="en-US" dirty="0"/>
              <a:t>CFR Schedules 1-4a and CFR-0 for Agency contact information and CFR certification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June 18, 2018</a:t>
            </a:r>
          </a:p>
        </p:txBody>
      </p:sp>
    </p:spTree>
    <p:extLst>
      <p:ext uri="{BB962C8B-B14F-4D97-AF65-F5344CB8AC3E}">
        <p14:creationId xmlns:p14="http://schemas.microsoft.com/office/powerpoint/2010/main" val="4018017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Reconciliation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CMS is requiring that NYSDOH engage in a retrospective reimbursement reconciliation process using service provider cost by service compared to the final allowable Medicaid reimbursement rate </a:t>
            </a:r>
          </a:p>
          <a:p>
            <a:pPr>
              <a:lnSpc>
                <a:spcPct val="100000"/>
              </a:lnSpc>
            </a:pPr>
            <a:r>
              <a:rPr lang="en-US" dirty="0"/>
              <a:t>Once the cost is received and the reconciliation is complete DOH will meet with providers to discuss results</a:t>
            </a:r>
          </a:p>
          <a:p>
            <a:pPr>
              <a:lnSpc>
                <a:spcPct val="100000"/>
              </a:lnSpc>
            </a:pPr>
            <a:r>
              <a:rPr lang="en-US" dirty="0"/>
              <a:t>Cost reporting is completed using a consistent reporting methodology/format in order for data to be comparable between providers, regions and services (Please do not make changes to CFR) </a:t>
            </a:r>
          </a:p>
          <a:p>
            <a:pPr>
              <a:lnSpc>
                <a:spcPct val="100000"/>
              </a:lnSpc>
            </a:pPr>
            <a:r>
              <a:rPr lang="en-US" dirty="0"/>
              <a:t>Cost reporting for 1915c waiver services will be subject to review by NYSDOH.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June 18, 2018</a:t>
            </a:r>
          </a:p>
        </p:txBody>
      </p:sp>
    </p:spTree>
    <p:extLst>
      <p:ext uri="{BB962C8B-B14F-4D97-AF65-F5344CB8AC3E}">
        <p14:creationId xmlns:p14="http://schemas.microsoft.com/office/powerpoint/2010/main" val="1171035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Reconciliation Process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933"/>
            <a:ext cx="10515600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If a provider fails to file a complete and compliant annual CFR for any reporting period, the provider will be considered delinquent and out of compliance with the waiver agreement </a:t>
            </a:r>
          </a:p>
          <a:p>
            <a:pPr>
              <a:lnSpc>
                <a:spcPct val="100000"/>
              </a:lnSpc>
            </a:pPr>
            <a:r>
              <a:rPr lang="en-US" dirty="0"/>
              <a:t>Similar Programs’ Cost Reports were used as a basis for report creation</a:t>
            </a:r>
          </a:p>
          <a:p>
            <a:pPr>
              <a:lnSpc>
                <a:spcPct val="100000"/>
              </a:lnSpc>
            </a:pPr>
            <a:r>
              <a:rPr lang="en-US" dirty="0"/>
              <a:t>The report will reflect the accumulation of all annual costs and the allocation of costs when appropriate</a:t>
            </a:r>
          </a:p>
          <a:p>
            <a:pPr>
              <a:lnSpc>
                <a:spcPct val="100000"/>
              </a:lnSpc>
            </a:pPr>
            <a:r>
              <a:rPr lang="en-US" dirty="0"/>
              <a:t>The report will include information regarding shared programs</a:t>
            </a:r>
          </a:p>
          <a:p>
            <a:pPr>
              <a:lnSpc>
                <a:spcPct val="100000"/>
              </a:lnSpc>
            </a:pPr>
            <a:r>
              <a:rPr lang="en-US" dirty="0"/>
              <a:t>CFR is based on all regions aggregated. If you are asked to identify county code on any CFR schedules, you should report your Corporate/Administrative county.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(Example, CFR-4)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June 18, 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790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Reconciliation Process (Continued)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June 18, 2018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959849"/>
            <a:ext cx="10515600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Providers will be required to review the reporting instructions for each schedule prior to completing the schedule</a:t>
            </a:r>
          </a:p>
          <a:p>
            <a:pPr>
              <a:lnSpc>
                <a:spcPct val="100000"/>
              </a:lnSpc>
            </a:pPr>
            <a:r>
              <a:rPr lang="en-US" dirty="0"/>
              <a:t>The instructions with the report will specify a standard set of rules be followed in order to provide consistent data for comparison purposes</a:t>
            </a:r>
          </a:p>
          <a:p>
            <a:pPr>
              <a:lnSpc>
                <a:spcPct val="100000"/>
              </a:lnSpc>
            </a:pPr>
            <a:r>
              <a:rPr lang="en-US" dirty="0"/>
              <a:t>The CFR shall include all expenses of the service provider</a:t>
            </a:r>
          </a:p>
        </p:txBody>
      </p:sp>
    </p:spTree>
    <p:extLst>
      <p:ext uri="{BB962C8B-B14F-4D97-AF65-F5344CB8AC3E}">
        <p14:creationId xmlns:p14="http://schemas.microsoft.com/office/powerpoint/2010/main" val="1403680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729BA-6B61-4CFF-8556-1CECFE4B6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Periods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A62A1-4309-4511-B990-CCCE9A0F2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Reporting Periods are based on corporate or administrative headquarters</a:t>
            </a:r>
          </a:p>
          <a:p>
            <a:pPr>
              <a:lnSpc>
                <a:spcPct val="100000"/>
              </a:lnSpc>
            </a:pPr>
            <a:r>
              <a:rPr lang="en-US" dirty="0"/>
              <a:t>Reporting begin date of July 1, 2018 is required by CMS</a:t>
            </a:r>
          </a:p>
          <a:p>
            <a:pPr>
              <a:lnSpc>
                <a:spcPct val="100000"/>
              </a:lnSpc>
            </a:pPr>
            <a:r>
              <a:rPr lang="en-US" dirty="0"/>
              <a:t>Cost Report due 90 days from the end of the reporting period with a 30 day extension</a:t>
            </a:r>
          </a:p>
          <a:p>
            <a:pPr>
              <a:lnSpc>
                <a:spcPct val="100000"/>
              </a:lnSpc>
            </a:pPr>
            <a:r>
              <a:rPr lang="en-US" dirty="0"/>
              <a:t>Cost Reporting Period to be initiated: July 1, 2018 - June 30, 2019 for Fiscal Year filers and July 1, 2018 – December 31, 2018 for Calendar Year filers</a:t>
            </a:r>
          </a:p>
          <a:p>
            <a:pPr>
              <a:lnSpc>
                <a:spcPct val="100000"/>
              </a:lnSpc>
            </a:pPr>
            <a:r>
              <a:rPr lang="en-US" dirty="0"/>
              <a:t>After the initial Cost Report year, the reporting periods will be July 1 - June 30 for Fiscal Year filers and January 1 – December 31 for Calendar Year filers</a:t>
            </a:r>
          </a:p>
          <a:p>
            <a:pPr>
              <a:lnSpc>
                <a:spcPct val="100000"/>
              </a:lnSpc>
            </a:pPr>
            <a:r>
              <a:rPr lang="en-US" dirty="0"/>
              <a:t>Both reporting periods will be reconciled to the cost of all services compared to the final allowable Medicaid reimbursement rate by service.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90F5F3-910B-4E37-BF77-7F576636E75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June 18,2018</a:t>
            </a:r>
          </a:p>
        </p:txBody>
      </p:sp>
    </p:spTree>
    <p:extLst>
      <p:ext uri="{BB962C8B-B14F-4D97-AF65-F5344CB8AC3E}">
        <p14:creationId xmlns:p14="http://schemas.microsoft.com/office/powerpoint/2010/main" val="25624369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DADDE28A481049A9D71CF46584F369" ma:contentTypeVersion="9" ma:contentTypeDescription="Create a new document." ma:contentTypeScope="" ma:versionID="7675a5d01f9d6ccc16bf4fd69e9eea08">
  <xsd:schema xmlns:xsd="http://www.w3.org/2001/XMLSchema" xmlns:xs="http://www.w3.org/2001/XMLSchema" xmlns:p="http://schemas.microsoft.com/office/2006/metadata/properties" xmlns:ns1="http://schemas.microsoft.com/sharepoint/v3" xmlns:ns2="917f6f2d-15e3-4b2e-b8e4-f31a05b2922b" xmlns:ns3="890e9c21-b251-49b7-9079-548dd9a8bb22" targetNamespace="http://schemas.microsoft.com/office/2006/metadata/properties" ma:root="true" ma:fieldsID="70f365ff70e217f9f162c3b105c08dc3" ns1:_="" ns2:_="" ns3:_="">
    <xsd:import namespace="http://schemas.microsoft.com/sharepoint/v3"/>
    <xsd:import namespace="917f6f2d-15e3-4b2e-b8e4-f31a05b2922b"/>
    <xsd:import namespace="890e9c21-b251-49b7-9079-548dd9a8bb2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2:SharedWithDetails" minOccurs="0"/>
                <xsd:element ref="ns2:SharingHintHash" minOccurs="0"/>
                <xsd:element ref="ns3:LastSharedByUser" minOccurs="0"/>
                <xsd:element ref="ns3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7f6f2d-15e3-4b2e-b8e4-f31a05b2922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0e9c21-b251-49b7-9079-548dd9a8bb22" elementFormDefault="qualified">
    <xsd:import namespace="http://schemas.microsoft.com/office/2006/documentManagement/types"/>
    <xsd:import namespace="http://schemas.microsoft.com/office/infopath/2007/PartnerControls"/>
    <xsd:element name="LastSharedByUser" ma:index="13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4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A2CE92-FB9F-4519-8375-747118B8B34B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890e9c21-b251-49b7-9079-548dd9a8bb22"/>
    <ds:schemaRef ds:uri="917f6f2d-15e3-4b2e-b8e4-f31a05b2922b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6176471-3044-4F7C-A371-022360D317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17f6f2d-15e3-4b2e-b8e4-f31a05b2922b"/>
    <ds:schemaRef ds:uri="890e9c21-b251-49b7-9079-548dd9a8bb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7D6E725-92FB-4600-9D98-ACFBDC17CF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974</TotalTime>
  <Words>819</Words>
  <Application>Microsoft Office PowerPoint</Application>
  <PresentationFormat>Widescreen</PresentationFormat>
  <Paragraphs>85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Custom Design</vt:lpstr>
      <vt:lpstr>PowerPoint Presentation</vt:lpstr>
      <vt:lpstr>TBI &amp; NHTD 1915c Medicaid Waivers Cost Report Training Webinar</vt:lpstr>
      <vt:lpstr>Agenda</vt:lpstr>
      <vt:lpstr> Cost Report Implementation</vt:lpstr>
      <vt:lpstr>Consolidated Fiscal Reporting (CFR)</vt:lpstr>
      <vt:lpstr>Cost Reconciliation Process</vt:lpstr>
      <vt:lpstr>Cost Reconciliation Process (Continued)</vt:lpstr>
      <vt:lpstr>Cost Reconciliation Process (Continued)</vt:lpstr>
      <vt:lpstr>Reporting Periods </vt:lpstr>
      <vt:lpstr>Changes to Manual Based on Feedback</vt:lpstr>
      <vt:lpstr>Changes to Excel Template Based on Feedback</vt:lpstr>
      <vt:lpstr>Questions?</vt:lpstr>
      <vt:lpstr>Going Forward</vt:lpstr>
      <vt:lpstr>Further questions/comments should be e-mailed to:  1915CR@health.ny.gov  Responses will be provided  </vt:lpstr>
    </vt:vector>
  </TitlesOfParts>
  <Company>NYS Department of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Golden</dc:creator>
  <cp:lastModifiedBy>Mattice-Lybrand, Ariana (HEALTH)</cp:lastModifiedBy>
  <cp:revision>95</cp:revision>
  <cp:lastPrinted>2018-06-11T14:17:49Z</cp:lastPrinted>
  <dcterms:created xsi:type="dcterms:W3CDTF">2014-12-12T19:37:34Z</dcterms:created>
  <dcterms:modified xsi:type="dcterms:W3CDTF">2018-06-19T18:58:18Z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0x010100FFDADDE28A481049A9D71CF46584F369</vt:lpwstr>
  </property>
</Properties>
</file>